
<file path=[Content_Types].xml><?xml version="1.0" encoding="utf-8"?>
<Types xmlns="http://schemas.openxmlformats.org/package/2006/content-types">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handoutMasterIdLst>
    <p:handoutMasterId r:id="rId12"/>
  </p:handoutMasterIdLst>
  <p:sldIdLst>
    <p:sldId id="256" r:id="rId5"/>
    <p:sldId id="258" r:id="rId6"/>
    <p:sldId id="259" r:id="rId7"/>
    <p:sldId id="260" r:id="rId8"/>
    <p:sldId id="261"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215" autoAdjust="0"/>
  </p:normalViewPr>
  <p:slideViewPr>
    <p:cSldViewPr snapToGrid="0">
      <p:cViewPr varScale="1">
        <p:scale>
          <a:sx n="73" d="100"/>
          <a:sy n="73" d="100"/>
        </p:scale>
        <p:origin x="404" y="36"/>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23-Feb-22</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23-Feb-22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4664" y="1122363"/>
            <a:ext cx="5486400" cy="2387600"/>
          </a:xfrm>
        </p:spPr>
        <p:txBody>
          <a:bodyPr>
            <a:normAutofit fontScale="90000"/>
          </a:bodyPr>
          <a:lstStyle/>
          <a:p>
            <a:r>
              <a:rPr lang="en-US" cap="none" dirty="0"/>
              <a:t>Sentiment Analysis Of Twitter</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080759" y="3602038"/>
            <a:ext cx="5486400" cy="2387600"/>
          </a:xfrm>
        </p:spPr>
        <p:txBody>
          <a:bodyPr/>
          <a:lstStyle/>
          <a:p>
            <a:endParaRPr lang="en-US" sz="1800" dirty="0"/>
          </a:p>
          <a:p>
            <a:endParaRPr lang="en-US" sz="1800" dirty="0"/>
          </a:p>
          <a:p>
            <a:r>
              <a:rPr lang="en-US" sz="1800" dirty="0"/>
              <a:t>Roll no.: 508</a:t>
            </a:r>
          </a:p>
          <a:p>
            <a:endParaRPr lang="en-US" sz="1800" dirty="0"/>
          </a:p>
          <a:p>
            <a:r>
              <a:rPr lang="en-US" sz="1800" dirty="0"/>
              <a:t>Name: Vishal Ramkumar Chaurasiya</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600E7A-1C2C-4983-A2FB-907E1431610E}"/>
              </a:ext>
            </a:extLst>
          </p:cNvPr>
          <p:cNvSpPr>
            <a:spLocks noGrp="1"/>
          </p:cNvSpPr>
          <p:nvPr>
            <p:ph type="title"/>
          </p:nvPr>
        </p:nvSpPr>
        <p:spPr/>
        <p:txBody>
          <a:bodyPr/>
          <a:lstStyle/>
          <a:p>
            <a:r>
              <a:rPr lang="en-US" b="0" cap="none" dirty="0"/>
              <a:t>Project Software Details</a:t>
            </a:r>
            <a:endParaRPr lang="en-US" b="0" dirty="0"/>
          </a:p>
        </p:txBody>
      </p:sp>
      <p:sp>
        <p:nvSpPr>
          <p:cNvPr id="8" name="Content Placeholder 7">
            <a:extLst>
              <a:ext uri="{FF2B5EF4-FFF2-40B4-BE49-F238E27FC236}">
                <a16:creationId xmlns:a16="http://schemas.microsoft.com/office/drawing/2014/main" id="{DD562177-D674-4EF5-8CF4-3D0BEC70A49F}"/>
              </a:ext>
            </a:extLst>
          </p:cNvPr>
          <p:cNvSpPr>
            <a:spLocks noGrp="1"/>
          </p:cNvSpPr>
          <p:nvPr>
            <p:ph idx="1"/>
          </p:nvPr>
        </p:nvSpPr>
        <p:spPr>
          <a:xfrm>
            <a:off x="931817" y="2221675"/>
            <a:ext cx="10515600" cy="4351338"/>
          </a:xfrm>
        </p:spPr>
        <p:txBody>
          <a:bodyPr/>
          <a:lstStyle/>
          <a:p>
            <a:pPr marL="285750" indent="-285750">
              <a:buFont typeface="Arial" panose="020B0604020202020204" pitchFamily="34" charset="0"/>
              <a:buChar char="•"/>
            </a:pPr>
            <a:r>
              <a:rPr lang="en-US" sz="1800" dirty="0"/>
              <a:t>Sentiment Analysis Software analyzes text conversations and evaluates the tone, intent, and emotion behind each message and it uncovers more context from your text conversations and helps you to analyze the feedback.</a:t>
            </a:r>
          </a:p>
          <a:p>
            <a:pPr marL="285750" indent="-285750">
              <a:buFont typeface="Arial" panose="020B0604020202020204" pitchFamily="34" charset="0"/>
              <a:buChar char="•"/>
            </a:pPr>
            <a:r>
              <a:rPr lang="en-US" sz="1800" dirty="0"/>
              <a:t>Sentiment Analysis Software is a combination of several complex algorithms which are used for analyzing and identifying whether some set of incoming data contains any trends that can be identified and rated according to their strength and accuracy.</a:t>
            </a:r>
          </a:p>
          <a:p>
            <a:endParaRPr lang="en-US" dirty="0"/>
          </a:p>
        </p:txBody>
      </p:sp>
      <p:sp>
        <p:nvSpPr>
          <p:cNvPr id="4" name="Date Placeholder 3">
            <a:extLst>
              <a:ext uri="{FF2B5EF4-FFF2-40B4-BE49-F238E27FC236}">
                <a16:creationId xmlns:a16="http://schemas.microsoft.com/office/drawing/2014/main" id="{1DE8640F-B618-4B9D-8098-B32B1E56F36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094F450-3422-48D1-AEF0-AC4BA86C6B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0AC51A-8B45-4E44-A8E3-0FBCE51807B4}"/>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751450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CFB485-5E11-4F35-AECF-EF7173E2879E}"/>
              </a:ext>
            </a:extLst>
          </p:cNvPr>
          <p:cNvSpPr>
            <a:spLocks noGrp="1"/>
          </p:cNvSpPr>
          <p:nvPr>
            <p:ph type="title"/>
          </p:nvPr>
        </p:nvSpPr>
        <p:spPr/>
        <p:txBody>
          <a:bodyPr/>
          <a:lstStyle/>
          <a:p>
            <a:r>
              <a:rPr lang="en-US" b="0" cap="none" dirty="0"/>
              <a:t>Architecture</a:t>
            </a:r>
            <a:endParaRPr lang="en-US" b="0" dirty="0"/>
          </a:p>
        </p:txBody>
      </p:sp>
      <p:sp>
        <p:nvSpPr>
          <p:cNvPr id="4" name="Date Placeholder 3">
            <a:extLst>
              <a:ext uri="{FF2B5EF4-FFF2-40B4-BE49-F238E27FC236}">
                <a16:creationId xmlns:a16="http://schemas.microsoft.com/office/drawing/2014/main" id="{21204B35-E001-4FAB-B464-7A7D7B277FD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8FDC1DA-537B-4CB2-963C-28E23525BD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02F894-2F70-43C7-9174-E94CF36FB936}"/>
              </a:ext>
            </a:extLst>
          </p:cNvPr>
          <p:cNvSpPr>
            <a:spLocks noGrp="1"/>
          </p:cNvSpPr>
          <p:nvPr>
            <p:ph type="sldNum" sz="quarter" idx="12"/>
          </p:nvPr>
        </p:nvSpPr>
        <p:spPr/>
        <p:txBody>
          <a:bodyPr/>
          <a:lstStyle/>
          <a:p>
            <a:fld id="{B5CEABB6-07DC-46E8-9B57-56EC44A396E5}" type="slidenum">
              <a:rPr lang="en-US" smtClean="0"/>
              <a:pPr/>
              <a:t>3</a:t>
            </a:fld>
            <a:endParaRPr lang="en-US" dirty="0"/>
          </a:p>
        </p:txBody>
      </p:sp>
      <p:pic>
        <p:nvPicPr>
          <p:cNvPr id="1026" name="Picture 2" descr="How to Build a Twitter Sentiment Analysis System | by Ramya Vidiyala |  Towards Data Science">
            <a:extLst>
              <a:ext uri="{FF2B5EF4-FFF2-40B4-BE49-F238E27FC236}">
                <a16:creationId xmlns:a16="http://schemas.microsoft.com/office/drawing/2014/main" id="{46114612-0AB2-4803-AF38-BA69B8B7C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4688" y="2282031"/>
            <a:ext cx="86677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23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71DD-216F-4B73-894F-3CC48B1F9F8D}"/>
              </a:ext>
            </a:extLst>
          </p:cNvPr>
          <p:cNvSpPr>
            <a:spLocks noGrp="1"/>
          </p:cNvSpPr>
          <p:nvPr>
            <p:ph type="title"/>
          </p:nvPr>
        </p:nvSpPr>
        <p:spPr>
          <a:xfrm>
            <a:off x="914400" y="0"/>
            <a:ext cx="10515600" cy="1325563"/>
          </a:xfrm>
        </p:spPr>
        <p:txBody>
          <a:bodyPr/>
          <a:lstStyle/>
          <a:p>
            <a:r>
              <a:rPr lang="en-US" b="0" cap="none" dirty="0" err="1"/>
              <a:t>Explaination</a:t>
            </a:r>
            <a:r>
              <a:rPr lang="en-US" b="0" cap="none" dirty="0"/>
              <a:t> Video</a:t>
            </a:r>
          </a:p>
        </p:txBody>
      </p:sp>
      <p:pic>
        <p:nvPicPr>
          <p:cNvPr id="7" name="SentiAna">
            <a:hlinkClick r:id="" action="ppaction://media"/>
            <a:extLst>
              <a:ext uri="{FF2B5EF4-FFF2-40B4-BE49-F238E27FC236}">
                <a16:creationId xmlns:a16="http://schemas.microsoft.com/office/drawing/2014/main" id="{5EA43FA5-1F2B-45B7-BE96-CD7013E51A4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3437" y="618308"/>
            <a:ext cx="10850320" cy="6103167"/>
          </a:xfrm>
        </p:spPr>
      </p:pic>
      <p:sp>
        <p:nvSpPr>
          <p:cNvPr id="4" name="Date Placeholder 3">
            <a:extLst>
              <a:ext uri="{FF2B5EF4-FFF2-40B4-BE49-F238E27FC236}">
                <a16:creationId xmlns:a16="http://schemas.microsoft.com/office/drawing/2014/main" id="{9A2B1A1F-69B6-4242-838C-48A63B7FC12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C1396B3-717E-4BEC-AEFD-5ACF7EB58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22A699-870B-47A4-9B35-92DE0DB2D31F}"/>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71784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6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6559-27AC-497D-8C67-B16803CC1FC7}"/>
              </a:ext>
            </a:extLst>
          </p:cNvPr>
          <p:cNvSpPr>
            <a:spLocks noGrp="1"/>
          </p:cNvSpPr>
          <p:nvPr>
            <p:ph type="title"/>
          </p:nvPr>
        </p:nvSpPr>
        <p:spPr>
          <a:xfrm>
            <a:off x="914400" y="-38100"/>
            <a:ext cx="10515600" cy="1325563"/>
          </a:xfrm>
        </p:spPr>
        <p:txBody>
          <a:bodyPr/>
          <a:lstStyle/>
          <a:p>
            <a:r>
              <a:rPr lang="en-US" b="0" cap="none" dirty="0"/>
              <a:t>Software Process Model</a:t>
            </a:r>
          </a:p>
        </p:txBody>
      </p:sp>
      <p:sp>
        <p:nvSpPr>
          <p:cNvPr id="3" name="Content Placeholder 2">
            <a:extLst>
              <a:ext uri="{FF2B5EF4-FFF2-40B4-BE49-F238E27FC236}">
                <a16:creationId xmlns:a16="http://schemas.microsoft.com/office/drawing/2014/main" id="{5651361A-2209-4028-B64D-1C622FA8EAEE}"/>
              </a:ext>
            </a:extLst>
          </p:cNvPr>
          <p:cNvSpPr>
            <a:spLocks noGrp="1"/>
          </p:cNvSpPr>
          <p:nvPr>
            <p:ph idx="1"/>
          </p:nvPr>
        </p:nvSpPr>
        <p:spPr>
          <a:xfrm>
            <a:off x="0" y="624681"/>
            <a:ext cx="10515600" cy="4351338"/>
          </a:xfrm>
        </p:spPr>
        <p:txBody>
          <a:bodyPr/>
          <a:lstStyle/>
          <a:p>
            <a:pPr marL="0" marR="0" algn="just">
              <a:lnSpc>
                <a:spcPct val="107000"/>
              </a:lnSpc>
              <a:spcBef>
                <a:spcPts val="0"/>
              </a:spcBef>
              <a:spcAft>
                <a:spcPts val="800"/>
              </a:spcAft>
            </a:pPr>
            <a:r>
              <a:rPr lang="en-US" sz="1800" b="1" dirty="0"/>
              <a:t>Iterative</a:t>
            </a:r>
            <a:r>
              <a:rPr lang="en-GB" sz="1800" b="1" dirty="0"/>
              <a:t> Model:-</a:t>
            </a:r>
            <a:endParaRPr lang="en-US" sz="1800" b="1" dirty="0"/>
          </a:p>
          <a:p>
            <a:pPr marL="342900" indent="-342900" algn="just">
              <a:lnSpc>
                <a:spcPct val="107000"/>
              </a:lnSpc>
              <a:spcBef>
                <a:spcPts val="0"/>
              </a:spcBef>
              <a:buFont typeface="Times New Roman" panose="02020603050405020304" pitchFamily="18" charset="0"/>
              <a:buChar char="-"/>
            </a:pPr>
            <a:r>
              <a:rPr lang="en-GB" sz="1800" dirty="0"/>
              <a:t>It is documentation driven, that is, documentation is produced at every stage.</a:t>
            </a:r>
            <a:endParaRPr lang="en-US" sz="1800" dirty="0"/>
          </a:p>
          <a:p>
            <a:pPr marL="342900" marR="0" lvl="0" indent="-342900" algn="just">
              <a:lnSpc>
                <a:spcPct val="107000"/>
              </a:lnSpc>
              <a:spcBef>
                <a:spcPts val="0"/>
              </a:spcBef>
              <a:spcAft>
                <a:spcPts val="0"/>
              </a:spcAft>
              <a:buFont typeface="Times New Roman" panose="02020603050405020304" pitchFamily="18" charset="0"/>
              <a:buChar char="-"/>
            </a:pPr>
            <a:r>
              <a:rPr lang="en-GB" sz="1800" dirty="0"/>
              <a:t>Testing is inherent to every phase of the </a:t>
            </a:r>
            <a:r>
              <a:rPr lang="en-US" sz="1800" dirty="0"/>
              <a:t>Iterative</a:t>
            </a:r>
            <a:r>
              <a:rPr lang="en-GB" sz="1800" dirty="0"/>
              <a:t> model.</a:t>
            </a:r>
            <a:endParaRPr lang="en-US" sz="1800" dirty="0"/>
          </a:p>
          <a:p>
            <a:pPr marL="342900" marR="0" lvl="0" indent="-342900" algn="just">
              <a:lnSpc>
                <a:spcPct val="107000"/>
              </a:lnSpc>
              <a:spcBef>
                <a:spcPts val="0"/>
              </a:spcBef>
              <a:spcAft>
                <a:spcPts val="800"/>
              </a:spcAft>
              <a:buFont typeface="Times New Roman" panose="02020603050405020304" pitchFamily="18" charset="0"/>
              <a:buChar char="-"/>
            </a:pPr>
            <a:r>
              <a:rPr lang="en-GB" sz="1800" dirty="0"/>
              <a:t>It is an enforced disciplined approach.</a:t>
            </a:r>
            <a:endParaRPr lang="en-US" dirty="0"/>
          </a:p>
          <a:p>
            <a:endParaRPr lang="en-US" dirty="0"/>
          </a:p>
        </p:txBody>
      </p:sp>
      <p:sp>
        <p:nvSpPr>
          <p:cNvPr id="4" name="Date Placeholder 3">
            <a:extLst>
              <a:ext uri="{FF2B5EF4-FFF2-40B4-BE49-F238E27FC236}">
                <a16:creationId xmlns:a16="http://schemas.microsoft.com/office/drawing/2014/main" id="{B31BBA30-58F9-4A9D-86A3-875BDABCCDC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AE0F32B-AB81-490E-AB29-2DC92D4B31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C781E9-C48D-410B-A801-27BA9F6849B9}"/>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7" name="Picture 6" descr="schematic illustration the waterfall model">
            <a:extLst>
              <a:ext uri="{FF2B5EF4-FFF2-40B4-BE49-F238E27FC236}">
                <a16:creationId xmlns:a16="http://schemas.microsoft.com/office/drawing/2014/main" id="{BDA2B7FA-2F33-40AE-B847-749A6CD07BF6}"/>
              </a:ext>
            </a:extLst>
          </p:cNvPr>
          <p:cNvPicPr>
            <a:picLocks noChangeAspect="1"/>
          </p:cNvPicPr>
          <p:nvPr/>
        </p:nvPicPr>
        <p:blipFill>
          <a:blip r:embed="rId2" cstate="print">
            <a:lum bright="18000"/>
          </a:blip>
          <a:srcRect b="5268"/>
          <a:stretch>
            <a:fillRect/>
          </a:stretch>
        </p:blipFill>
        <p:spPr bwMode="auto">
          <a:xfrm>
            <a:off x="4710203" y="1671955"/>
            <a:ext cx="5140325" cy="5186045"/>
          </a:xfrm>
          <a:prstGeom prst="rect">
            <a:avLst/>
          </a:prstGeom>
          <a:noFill/>
          <a:ln w="6350" cmpd="sng">
            <a:solidFill>
              <a:srgbClr val="000000"/>
            </a:solidFill>
            <a:miter lim="800000"/>
            <a:headEnd/>
            <a:tailEnd/>
          </a:ln>
          <a:effectLst/>
        </p:spPr>
      </p:pic>
    </p:spTree>
    <p:extLst>
      <p:ext uri="{BB962C8B-B14F-4D97-AF65-F5344CB8AC3E}">
        <p14:creationId xmlns:p14="http://schemas.microsoft.com/office/powerpoint/2010/main" val="3196463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05378-6041-48F2-B561-BDC597947F61}"/>
              </a:ext>
            </a:extLst>
          </p:cNvPr>
          <p:cNvSpPr>
            <a:spLocks noGrp="1"/>
          </p:cNvSpPr>
          <p:nvPr>
            <p:ph type="title"/>
          </p:nvPr>
        </p:nvSpPr>
        <p:spPr/>
        <p:txBody>
          <a:bodyPr/>
          <a:lstStyle/>
          <a:p>
            <a:r>
              <a:rPr lang="en-US" b="0" cap="none" dirty="0"/>
              <a:t>Conclusion</a:t>
            </a:r>
          </a:p>
        </p:txBody>
      </p:sp>
      <p:sp>
        <p:nvSpPr>
          <p:cNvPr id="3" name="Content Placeholder 2">
            <a:extLst>
              <a:ext uri="{FF2B5EF4-FFF2-40B4-BE49-F238E27FC236}">
                <a16:creationId xmlns:a16="http://schemas.microsoft.com/office/drawing/2014/main" id="{07A6E9C9-E04C-4860-A3E4-0421DE4B05ED}"/>
              </a:ext>
            </a:extLst>
          </p:cNvPr>
          <p:cNvSpPr>
            <a:spLocks noGrp="1"/>
          </p:cNvSpPr>
          <p:nvPr>
            <p:ph idx="1"/>
          </p:nvPr>
        </p:nvSpPr>
        <p:spPr/>
        <p:txBody>
          <a:bodyPr/>
          <a:lstStyle/>
          <a:p>
            <a:pPr marL="285750" indent="-285750">
              <a:buFont typeface="Arial" panose="020B0604020202020204" pitchFamily="34" charset="0"/>
              <a:buChar char="•"/>
            </a:pPr>
            <a:r>
              <a:rPr lang="en-US" sz="1800" dirty="0"/>
              <a:t>Sentiment analysis or opinion mining is a </a:t>
            </a:r>
            <a:r>
              <a:rPr lang="en-US" sz="1800" b="1" dirty="0"/>
              <a:t>field of study that analyzes people's sentiments</a:t>
            </a:r>
            <a:r>
              <a:rPr lang="en-US" sz="1800" dirty="0"/>
              <a:t>, attitudes, or emotions towards certain entities.</a:t>
            </a:r>
          </a:p>
          <a:p>
            <a:pPr marL="285750" indent="-285750">
              <a:buFont typeface="Arial" panose="020B0604020202020204" pitchFamily="34" charset="0"/>
              <a:buChar char="•"/>
            </a:pPr>
            <a:r>
              <a:rPr lang="en-US" sz="1800" dirty="0"/>
              <a:t>Regardless of the name, the goal of sentiment analysis is the same: to </a:t>
            </a:r>
            <a:r>
              <a:rPr lang="en-US" sz="1800" b="1" dirty="0"/>
              <a:t>know a user or audience opinion on a target object by analyzing</a:t>
            </a:r>
            <a:r>
              <a:rPr lang="en-US" sz="1800" dirty="0"/>
              <a:t> a vast amount of text from various sources.</a:t>
            </a:r>
          </a:p>
          <a:p>
            <a:pPr marL="285750" indent="-285750">
              <a:buFont typeface="Arial" panose="020B0604020202020204" pitchFamily="34" charset="0"/>
              <a:buChar char="•"/>
            </a:pPr>
            <a:r>
              <a:rPr lang="en-US" sz="1800" dirty="0"/>
              <a:t>Sentiment Analysis helps to </a:t>
            </a:r>
            <a:r>
              <a:rPr lang="en-US" sz="1800" b="1" dirty="0"/>
              <a:t>take right actions </a:t>
            </a:r>
            <a:r>
              <a:rPr lang="en-US" sz="1800" dirty="0"/>
              <a:t>in future.</a:t>
            </a:r>
          </a:p>
        </p:txBody>
      </p:sp>
      <p:sp>
        <p:nvSpPr>
          <p:cNvPr id="4" name="Date Placeholder 3">
            <a:extLst>
              <a:ext uri="{FF2B5EF4-FFF2-40B4-BE49-F238E27FC236}">
                <a16:creationId xmlns:a16="http://schemas.microsoft.com/office/drawing/2014/main" id="{A356CADC-6082-41A0-A0A2-A0EFAB4D89B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714329F-190D-491B-B827-D52434D24BF7}"/>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80D2AC04-1526-47D3-B2C7-E3E1ED2345E7}"/>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818597716"/>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tm33968143_Win32_JB_SL_v3" id="{C3D5CE6D-3494-4BBD-B7F5-AA5B348ED394}" vid="{982B489A-C9B1-4FBF-BBC5-D41820D271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4F7209-A407-4CFB-9C3E-C69AB9315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6D1D862-643C-46A1-A5ED-679CEB6DE28E}">
  <ds:schemaRefs>
    <ds:schemaRef ds:uri="http://schemas.microsoft.com/sharepoint/v3/contenttype/forms"/>
  </ds:schemaRefs>
</ds:datastoreItem>
</file>

<file path=customXml/itemProps3.xml><?xml version="1.0" encoding="utf-8"?>
<ds:datastoreItem xmlns:ds="http://schemas.openxmlformats.org/officeDocument/2006/customXml" ds:itemID="{97CDCE58-E008-4D50-B18E-ADC19CB29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Colorful abstract pitch deck</Template>
  <TotalTime>1590</TotalTime>
  <Words>211</Words>
  <Application>Microsoft Office PowerPoint</Application>
  <PresentationFormat>Widescreen</PresentationFormat>
  <Paragraphs>27</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Avenir Next LT Pro</vt:lpstr>
      <vt:lpstr>Calibri</vt:lpstr>
      <vt:lpstr>Times New Roman</vt:lpstr>
      <vt:lpstr>Office Theme</vt:lpstr>
      <vt:lpstr>Sentiment Analysis Of Twitter</vt:lpstr>
      <vt:lpstr>Project Software Details</vt:lpstr>
      <vt:lpstr>Architecture</vt:lpstr>
      <vt:lpstr>Explaination Video</vt:lpstr>
      <vt:lpstr>Software Process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Twitter</dc:title>
  <dc:creator>Vishal Chaurasiya</dc:creator>
  <cp:lastModifiedBy>Vishal Chaurasiya</cp:lastModifiedBy>
  <cp:revision>12</cp:revision>
  <dcterms:created xsi:type="dcterms:W3CDTF">2022-02-21T10:54:48Z</dcterms:created>
  <dcterms:modified xsi:type="dcterms:W3CDTF">2022-02-23T05:08:46Z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